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58" r:id="rId6"/>
    <p:sldId id="259" r:id="rId7"/>
    <p:sldId id="277" r:id="rId8"/>
    <p:sldId id="261" r:id="rId9"/>
    <p:sldId id="262" r:id="rId10"/>
    <p:sldId id="264" r:id="rId11"/>
  </p:sldIdLst>
  <p:sldSz cx="7559675" cy="1069181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3" userDrawn="1">
          <p15:clr>
            <a:srgbClr val="A4A3A4"/>
          </p15:clr>
        </p15:guide>
        <p15:guide id="2" pos="2381">
          <p15:clr>
            <a:srgbClr val="A4A3A4"/>
          </p15:clr>
        </p15:guide>
        <p15:guide id="3" orient="horz" pos="941" userDrawn="1">
          <p15:clr>
            <a:srgbClr val="A4A3A4"/>
          </p15:clr>
        </p15:guide>
        <p15:guide id="4" pos="294">
          <p15:clr>
            <a:srgbClr val="A4A3A4"/>
          </p15:clr>
        </p15:guide>
        <p15:guide id="5" orient="horz" pos="3640">
          <p15:clr>
            <a:srgbClr val="A4A3A4"/>
          </p15:clr>
        </p15:guide>
        <p15:guide id="6" pos="884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0" roundtripDataSignature="AMtx7mjAezWpjJrVBKHcxYSJc9J1UKzQy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EE5CAE-DFEC-F215-BB68-10735BE65598}" name="Pamela Schwabe Held" initials="PS" userId="S::pschwabe@corfo.cl::4996ef65-83b4-48e6-b34f-c2cab22a4cb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581"/>
    <a:srgbClr val="70C4D4"/>
    <a:srgbClr val="FD8D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AB1F969-EC7D-46A8-B9D1-CE278A291466}">
  <a:tblStyle styleId="{BAB1F969-EC7D-46A8-B9D1-CE278A291466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 b="off" i="off"/>
      <a:tcStyle>
        <a:tcBdr/>
        <a:fill>
          <a:solidFill>
            <a:srgbClr val="CACAC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AC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3" autoAdjust="0"/>
    <p:restoredTop sz="92466" autoAdjust="0"/>
  </p:normalViewPr>
  <p:slideViewPr>
    <p:cSldViewPr snapToGrid="0">
      <p:cViewPr varScale="1">
        <p:scale>
          <a:sx n="75" d="100"/>
          <a:sy n="75" d="100"/>
        </p:scale>
        <p:origin x="3360" y="176"/>
      </p:cViewPr>
      <p:guideLst>
        <p:guide orient="horz" pos="283"/>
        <p:guide pos="2381"/>
        <p:guide orient="horz" pos="941"/>
        <p:guide pos="294"/>
        <p:guide orient="horz" pos="3640"/>
        <p:guide pos="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20" Type="http://customschemas.google.com/relationships/presentationmetadata" Target="meta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17050" y="685800"/>
            <a:ext cx="2424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" name="Google Shape;4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8A7B92F3-8D50-D05E-55AD-82356873E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>
            <a:extLst>
              <a:ext uri="{FF2B5EF4-FFF2-40B4-BE49-F238E27FC236}">
                <a16:creationId xmlns:a16="http://schemas.microsoft.com/office/drawing/2014/main" id="{11946353-071D-DE38-1A87-DE6FA8B047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6:notes">
            <a:extLst>
              <a:ext uri="{FF2B5EF4-FFF2-40B4-BE49-F238E27FC236}">
                <a16:creationId xmlns:a16="http://schemas.microsoft.com/office/drawing/2014/main" id="{4BDAB6BA-F3D0-327F-DAD9-1799FCCCB0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04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ctrTitle"/>
          </p:nvPr>
        </p:nvSpPr>
        <p:spPr>
          <a:xfrm>
            <a:off x="257712" y="1547778"/>
            <a:ext cx="7044600" cy="42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subTitle" idx="1"/>
          </p:nvPr>
        </p:nvSpPr>
        <p:spPr>
          <a:xfrm>
            <a:off x="257705" y="5891409"/>
            <a:ext cx="7044600" cy="16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5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6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6"/>
          <p:cNvSpPr txBox="1">
            <a:spLocks noGrp="1"/>
          </p:cNvSpPr>
          <p:nvPr>
            <p:ph type="body" idx="1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16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7"/>
          <p:cNvSpPr txBox="1">
            <a:spLocks noGrp="1"/>
          </p:cNvSpPr>
          <p:nvPr>
            <p:ph type="title"/>
          </p:nvPr>
        </p:nvSpPr>
        <p:spPr>
          <a:xfrm>
            <a:off x="257705" y="4471058"/>
            <a:ext cx="7044600" cy="174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8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body" idx="1"/>
          </p:nvPr>
        </p:nvSpPr>
        <p:spPr>
          <a:xfrm>
            <a:off x="257705" y="2395696"/>
            <a:ext cx="33069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2"/>
          </p:nvPr>
        </p:nvSpPr>
        <p:spPr>
          <a:xfrm>
            <a:off x="3995291" y="2395696"/>
            <a:ext cx="33069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0"/>
          <p:cNvSpPr txBox="1">
            <a:spLocks noGrp="1"/>
          </p:cNvSpPr>
          <p:nvPr>
            <p:ph type="title"/>
          </p:nvPr>
        </p:nvSpPr>
        <p:spPr>
          <a:xfrm>
            <a:off x="257705" y="1154948"/>
            <a:ext cx="2321700" cy="15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body" idx="1"/>
          </p:nvPr>
        </p:nvSpPr>
        <p:spPr>
          <a:xfrm>
            <a:off x="257705" y="2888617"/>
            <a:ext cx="2321700" cy="66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1"/>
          <p:cNvSpPr txBox="1">
            <a:spLocks noGrp="1"/>
          </p:cNvSpPr>
          <p:nvPr>
            <p:ph type="title"/>
          </p:nvPr>
        </p:nvSpPr>
        <p:spPr>
          <a:xfrm>
            <a:off x="405325" y="935745"/>
            <a:ext cx="5264700" cy="85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3"/>
          <p:cNvSpPr txBox="1">
            <a:spLocks noGrp="1"/>
          </p:cNvSpPr>
          <p:nvPr>
            <p:ph type="body" idx="1"/>
          </p:nvPr>
        </p:nvSpPr>
        <p:spPr>
          <a:xfrm>
            <a:off x="257705" y="8794266"/>
            <a:ext cx="4959600" cy="12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37" name="Google Shape;37;p23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4"/>
          <p:cNvSpPr txBox="1">
            <a:spLocks noGrp="1"/>
          </p:cNvSpPr>
          <p:nvPr>
            <p:ph type="title" hasCustomPrompt="1"/>
          </p:nvPr>
        </p:nvSpPr>
        <p:spPr>
          <a:xfrm>
            <a:off x="257705" y="2299346"/>
            <a:ext cx="7044600" cy="40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0" name="Google Shape;40;p24"/>
          <p:cNvSpPr txBox="1">
            <a:spLocks noGrp="1"/>
          </p:cNvSpPr>
          <p:nvPr>
            <p:ph type="body" idx="1"/>
          </p:nvPr>
        </p:nvSpPr>
        <p:spPr>
          <a:xfrm>
            <a:off x="257705" y="6552657"/>
            <a:ext cx="7044600" cy="27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2581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" descr="Imagen que contiene tabla, plato, taza, pequeño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529" y="3221543"/>
            <a:ext cx="863973" cy="168604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1"/>
          <p:cNvSpPr txBox="1"/>
          <p:nvPr/>
        </p:nvSpPr>
        <p:spPr>
          <a:xfrm>
            <a:off x="2007596" y="3155443"/>
            <a:ext cx="4776189" cy="1818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lvl="0" algn="just">
              <a:buSzPct val="100000"/>
            </a:pPr>
            <a:r>
              <a:rPr lang="es-MX" sz="2800" b="1" i="0" u="none" strike="noStrike" cap="none" dirty="0">
                <a:solidFill>
                  <a:schemeClr val="lt1"/>
                </a:solidFill>
                <a:latin typeface="Aptos" panose="020B0004020202020204" pitchFamily="34" charset="0"/>
                <a:ea typeface="Calibri"/>
                <a:cs typeface="Calibri" panose="020F0502020204030204" pitchFamily="34" charset="0"/>
                <a:sym typeface="Calibri"/>
              </a:rPr>
              <a:t>PFC “Programa de Formación para la Integración Temprana y la adopción de Métodos Modernos de Construcción Sostenible (MMC) Basados en Madera”</a:t>
            </a:r>
          </a:p>
        </p:txBody>
      </p:sp>
      <p:pic>
        <p:nvPicPr>
          <p:cNvPr id="9" name="Imagen 8" descr="Texto&#10;&#10;Descripción generada automáticamente con confianza baja">
            <a:extLst>
              <a:ext uri="{FF2B5EF4-FFF2-40B4-BE49-F238E27FC236}">
                <a16:creationId xmlns:a16="http://schemas.microsoft.com/office/drawing/2014/main" id="{CD1368EF-A358-6430-87B8-7AAACD285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776" y="230049"/>
            <a:ext cx="1242815" cy="641950"/>
          </a:xfrm>
          <a:prstGeom prst="rect">
            <a:avLst/>
          </a:prstGeom>
        </p:spPr>
      </p:pic>
      <p:pic>
        <p:nvPicPr>
          <p:cNvPr id="3" name="Imagen 2" descr="Aplicación&#10;&#10;Descripción generada automáticamente con confianza baja">
            <a:extLst>
              <a:ext uri="{FF2B5EF4-FFF2-40B4-BE49-F238E27FC236}">
                <a16:creationId xmlns:a16="http://schemas.microsoft.com/office/drawing/2014/main" id="{06FB81E1-0268-AD9D-74F3-F6C3297267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4961" y="201482"/>
            <a:ext cx="1242815" cy="699084"/>
          </a:xfrm>
          <a:prstGeom prst="rect">
            <a:avLst/>
          </a:prstGeom>
        </p:spPr>
      </p:pic>
      <p:pic>
        <p:nvPicPr>
          <p:cNvPr id="16" name="Imagen 15" descr="Una persona en frente de una ventana&#10;&#10;El contenido generado por IA puede ser incorrecto.">
            <a:extLst>
              <a:ext uri="{FF2B5EF4-FFF2-40B4-BE49-F238E27FC236}">
                <a16:creationId xmlns:a16="http://schemas.microsoft.com/office/drawing/2014/main" id="{340C3792-20A5-CF7B-4B4A-F6323D1B42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195" y="5345906"/>
            <a:ext cx="7333284" cy="5226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>
            <a:spLocks noGrp="1"/>
          </p:cNvSpPr>
          <p:nvPr>
            <p:ph type="body" idx="1"/>
          </p:nvPr>
        </p:nvSpPr>
        <p:spPr>
          <a:xfrm>
            <a:off x="421145" y="2573120"/>
            <a:ext cx="6621059" cy="3468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just">
              <a:buNone/>
            </a:pPr>
            <a:r>
              <a:rPr lang="es-MX" sz="1600" dirty="0">
                <a:latin typeface="Aptos" panose="020B0004020202020204" pitchFamily="34" charset="0"/>
                <a:ea typeface="Calibri"/>
                <a:cs typeface="Calibri"/>
                <a:sym typeface="Calibri"/>
              </a:rPr>
              <a:t>.</a:t>
            </a:r>
          </a:p>
          <a:p>
            <a:pPr marL="114300" lvl="0" indent="0" algn="just">
              <a:buNone/>
            </a:pPr>
            <a:endParaRPr lang="es-MX" sz="1600" dirty="0"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  <a:p>
            <a:pPr marL="114300" lvl="0" indent="0" algn="just">
              <a:buNone/>
            </a:pPr>
            <a:endParaRPr lang="es-ES" sz="1600" dirty="0"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/>
          <p:nvPr/>
        </p:nvSpPr>
        <p:spPr>
          <a:xfrm>
            <a:off x="1304220" y="1183418"/>
            <a:ext cx="3443287" cy="622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MX" sz="2800" b="0" i="0" u="none" strike="noStrike" cap="none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Sobre </a:t>
            </a:r>
            <a:r>
              <a:rPr lang="es-MX" sz="2800" b="1" i="0" u="none" strike="noStrike" cap="none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el diplomado</a:t>
            </a:r>
            <a:endParaRPr sz="3600" b="1" i="0" u="none" strike="noStrike" cap="none" dirty="0">
              <a:solidFill>
                <a:srgbClr val="221E7C"/>
              </a:solidFill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</p:txBody>
      </p:sp>
      <p:cxnSp>
        <p:nvCxnSpPr>
          <p:cNvPr id="68" name="Google Shape;68;p9"/>
          <p:cNvCxnSpPr>
            <a:cxnSpLocks/>
          </p:cNvCxnSpPr>
          <p:nvPr/>
        </p:nvCxnSpPr>
        <p:spPr>
          <a:xfrm>
            <a:off x="1397173" y="1738903"/>
            <a:ext cx="3163676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69" name="Google Shape;69;p9" descr="Imagen que contiene Forma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4" y="1260764"/>
            <a:ext cx="514881" cy="49718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96CD3313-49C7-595E-CDAC-5366A5F3B1F3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6" name="Imagen 5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BFEBFF68-964D-4467-2352-7D5E162ABB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7" name="Imagen 6" descr="Logotipo&#10;&#10;Descripción generada automáticamente">
              <a:extLst>
                <a:ext uri="{FF2B5EF4-FFF2-40B4-BE49-F238E27FC236}">
                  <a16:creationId xmlns:a16="http://schemas.microsoft.com/office/drawing/2014/main" id="{06B4223D-6800-58E4-7EF8-C6DCB9D7A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B8055B4B-88E7-4017-CED8-DCB93E8AFD61}"/>
              </a:ext>
            </a:extLst>
          </p:cNvPr>
          <p:cNvSpPr txBox="1"/>
          <p:nvPr/>
        </p:nvSpPr>
        <p:spPr>
          <a:xfrm>
            <a:off x="460313" y="1984798"/>
            <a:ext cx="6581891" cy="6688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Este curso consiste en la realización de un diplomado de </a:t>
            </a:r>
            <a:r>
              <a:rPr lang="es-MX" b="1" dirty="0">
                <a:latin typeface="Aptos" panose="020B0004020202020204" pitchFamily="34" charset="0"/>
                <a:ea typeface="Calibri" panose="020F0502020204030204" pitchFamily="34" charset="0"/>
              </a:rPr>
              <a:t>116 horas cronológicas para 200 becarios</a:t>
            </a: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. El curso tiene como propósito orientado al desarrollo de competencias aplicadas en coordinación temprana, diseño integrado y gestión de procesos constructivos industrializados, que habilite la adopción efectiva de Métodos Modernos de Construcción Sostenible (MMC) contribuyendo a la modernización productiva y sostenibilidad en la industria de la construcción basada en madera.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Las clases serán desarrolladas en modalidad e-learning (sincrónico, con clases en vivo), con metodología de enseñanza activa orientada al desarrollo de aprendizajes prácticos.  El curso es </a:t>
            </a:r>
            <a:r>
              <a:rPr lang="es-MX" b="1" dirty="0">
                <a:latin typeface="Aptos" panose="020B0004020202020204" pitchFamily="34" charset="0"/>
                <a:ea typeface="Calibri" panose="020F0502020204030204" pitchFamily="34" charset="0"/>
              </a:rPr>
              <a:t>INTENSIVO</a:t>
            </a: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, con una alta carga de trabajo y dedicación por parte de los/as alumnos/as</a:t>
            </a:r>
            <a:r>
              <a:rPr lang="es-MX" dirty="0">
                <a:solidFill>
                  <a:srgbClr val="FF0000"/>
                </a:solidFill>
                <a:latin typeface="Aptos" panose="020B0004020202020204" pitchFamily="34" charset="0"/>
                <a:ea typeface="Calibri" panose="020F0502020204030204" pitchFamily="34" charset="0"/>
              </a:rPr>
              <a:t>.</a:t>
            </a:r>
          </a:p>
          <a:p>
            <a:pPr marL="114300" algn="just">
              <a:lnSpc>
                <a:spcPct val="115000"/>
              </a:lnSpc>
              <a:buSzPts val="1800"/>
            </a:pPr>
            <a:r>
              <a:rPr lang="es-MX" sz="2000" b="1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Objetivos del diplomado.</a:t>
            </a:r>
            <a:endParaRPr lang="es-MX" sz="2000" dirty="0">
              <a:latin typeface="Aptos" panose="020B0004020202020204" pitchFamily="34" charset="0"/>
            </a:endParaRPr>
          </a:p>
          <a:p>
            <a:pPr marL="400050" indent="-285750" algn="just">
              <a:lnSpc>
                <a:spcPct val="115000"/>
              </a:lnSpc>
              <a:buSzPts val="1800"/>
              <a:buFont typeface="Arial" panose="020B0604020202020204" pitchFamily="34" charset="0"/>
              <a:buChar char="•"/>
            </a:pP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Desarrollar y fortalecer habilidades de coordinación interdisciplinaria entre diseño, ingeniería, especialidades, prefabricación, logística, montaje y control técnico, mediante el uso de estándares comunes, definición de interfaces y gestión colaborativa de la información.</a:t>
            </a:r>
          </a:p>
          <a:p>
            <a:pPr marL="400050" indent="-285750" algn="just">
              <a:lnSpc>
                <a:spcPct val="115000"/>
              </a:lnSpc>
              <a:buSzPts val="1800"/>
              <a:buFont typeface="Arial" panose="020B0604020202020204" pitchFamily="34" charset="0"/>
              <a:buChar char="•"/>
            </a:pP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Capacitar en el uso aplicado de herramientas digitales colaborativas (BIM, planificación y gestión de información) para la coordinación temprana, el control de calidad, la trazabilidad y el aseguramiento de procesos industrializados en proyectos de construcción en madera.</a:t>
            </a:r>
          </a:p>
          <a:p>
            <a:pPr marL="400050" indent="-285750" algn="just">
              <a:lnSpc>
                <a:spcPct val="115000"/>
              </a:lnSpc>
              <a:buSzPts val="1800"/>
              <a:buFont typeface="Arial" panose="020B0604020202020204" pitchFamily="34" charset="0"/>
              <a:buChar char="•"/>
            </a:pP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Desarrollar competencias en técnicas de diseño integrado, </a:t>
            </a:r>
            <a:r>
              <a:rPr lang="es-MX" dirty="0" err="1">
                <a:latin typeface="Aptos" panose="020B0004020202020204" pitchFamily="34" charset="0"/>
                <a:ea typeface="Calibri" panose="020F0502020204030204" pitchFamily="34" charset="0"/>
              </a:rPr>
              <a:t>constructividad</a:t>
            </a: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 y </a:t>
            </a:r>
            <a:r>
              <a:rPr lang="es-MX" dirty="0" err="1">
                <a:latin typeface="Aptos" panose="020B0004020202020204" pitchFamily="34" charset="0"/>
                <a:ea typeface="Calibri" panose="020F0502020204030204" pitchFamily="34" charset="0"/>
              </a:rPr>
              <a:t>DfMA</a:t>
            </a: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 (</a:t>
            </a:r>
            <a:r>
              <a:rPr lang="es-MX" dirty="0" err="1">
                <a:latin typeface="Aptos" panose="020B0004020202020204" pitchFamily="34" charset="0"/>
                <a:ea typeface="Calibri" panose="020F0502020204030204" pitchFamily="34" charset="0"/>
              </a:rPr>
              <a:t>Design</a:t>
            </a: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 </a:t>
            </a:r>
            <a:r>
              <a:rPr lang="es-MX" dirty="0" err="1">
                <a:latin typeface="Aptos" panose="020B0004020202020204" pitchFamily="34" charset="0"/>
                <a:ea typeface="Calibri" panose="020F0502020204030204" pitchFamily="34" charset="0"/>
              </a:rPr>
              <a:t>for</a:t>
            </a: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 Manufacture and </a:t>
            </a:r>
            <a:r>
              <a:rPr lang="es-MX" dirty="0" err="1">
                <a:latin typeface="Aptos" panose="020B0004020202020204" pitchFamily="34" charset="0"/>
                <a:ea typeface="Calibri" panose="020F0502020204030204" pitchFamily="34" charset="0"/>
              </a:rPr>
              <a:t>Assembly</a:t>
            </a: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</a:rPr>
              <a:t>), orientadas al uso de plataformas de componentes industrializados en madera y a la optimización de procesos de fabricación, logística y montaje.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es-CL" dirty="0">
              <a:latin typeface="Aptos" panose="020B00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10" name="Google Shape;86;p4" descr="Patrón de fondo&#10;&#10;Descripción generada automáticamente">
            <a:extLst>
              <a:ext uri="{FF2B5EF4-FFF2-40B4-BE49-F238E27FC236}">
                <a16:creationId xmlns:a16="http://schemas.microsoft.com/office/drawing/2014/main" id="{1735AF7D-CD9B-9147-DE09-31026C0FC27A}"/>
              </a:ext>
            </a:extLst>
          </p:cNvPr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83910" y="4973097"/>
            <a:ext cx="244819" cy="37280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Marcador de número de diapositiva 10">
            <a:extLst>
              <a:ext uri="{FF2B5EF4-FFF2-40B4-BE49-F238E27FC236}">
                <a16:creationId xmlns:a16="http://schemas.microsoft.com/office/drawing/2014/main" id="{4C234D45-0436-4935-2B86-E4AB142A598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2</a:t>
            </a:fld>
            <a:endParaRPr lang="es-MX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"/>
          <p:cNvSpPr txBox="1"/>
          <p:nvPr/>
        </p:nvSpPr>
        <p:spPr>
          <a:xfrm>
            <a:off x="428967" y="2753883"/>
            <a:ext cx="6621059" cy="2972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14300" indent="0" algn="just">
              <a:lnSpc>
                <a:spcPct val="115000"/>
              </a:lnSpc>
              <a:buClr>
                <a:schemeClr val="dk2"/>
              </a:buClr>
              <a:buSzPts val="1800"/>
              <a:buNone/>
              <a:defRPr sz="1600">
                <a:solidFill>
                  <a:schemeClr val="dk2"/>
                </a:solidFill>
                <a:latin typeface="Calibri"/>
                <a:ea typeface="Calibri"/>
                <a:cs typeface="Calibri"/>
              </a:defRPr>
            </a:lvl1pPr>
            <a:lvl2pPr marL="9144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r>
              <a:rPr lang="es-CL" dirty="0">
                <a:latin typeface="Aptos" panose="020B0004020202020204" pitchFamily="34" charset="0"/>
              </a:rPr>
              <a:t> </a:t>
            </a:r>
          </a:p>
        </p:txBody>
      </p:sp>
      <p:sp>
        <p:nvSpPr>
          <p:cNvPr id="85" name="Google Shape;85;p4"/>
          <p:cNvSpPr txBox="1"/>
          <p:nvPr/>
        </p:nvSpPr>
        <p:spPr>
          <a:xfrm>
            <a:off x="871897" y="6144463"/>
            <a:ext cx="5414683" cy="497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s-MX" sz="2100" b="1" i="0" u="none" strike="noStrike" cap="none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Horarios y duración</a:t>
            </a:r>
            <a:endParaRPr dirty="0">
              <a:latin typeface="Aptos" panose="020B0004020202020204" pitchFamily="34" charset="0"/>
            </a:endParaRPr>
          </a:p>
        </p:txBody>
      </p:sp>
      <p:pic>
        <p:nvPicPr>
          <p:cNvPr id="86" name="Google Shape;86;p4" descr="Patrón de fondo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28638" y="6117426"/>
            <a:ext cx="244819" cy="37280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4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4"/>
          <p:cNvSpPr txBox="1"/>
          <p:nvPr/>
        </p:nvSpPr>
        <p:spPr>
          <a:xfrm>
            <a:off x="1291212" y="1249911"/>
            <a:ext cx="3132617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MX" sz="3600" b="1" i="0" u="none" strike="noStrike" cap="none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Metodología</a:t>
            </a:r>
            <a:endParaRPr sz="4400" b="1" i="0" u="none" strike="noStrike" cap="none">
              <a:solidFill>
                <a:srgbClr val="221E7C"/>
              </a:solidFill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</p:txBody>
      </p:sp>
      <p:cxnSp>
        <p:nvCxnSpPr>
          <p:cNvPr id="90" name="Google Shape;90;p4"/>
          <p:cNvCxnSpPr/>
          <p:nvPr/>
        </p:nvCxnSpPr>
        <p:spPr>
          <a:xfrm>
            <a:off x="1403350" y="1961530"/>
            <a:ext cx="2384379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91" name="Google Shape;91;p4" descr="Patrón de fondo&#10;&#10;Descripción generada automáticamente con confianza media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324" y="1194654"/>
            <a:ext cx="556614" cy="8476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306AEA4D-6CC2-88ED-09C7-B8181A55DE07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6" name="Imagen 5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79549FF0-A64F-A7B5-FB7A-36583700D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7" name="Imagen 6" descr="Logotipo&#10;&#10;Descripción generada automáticamente">
              <a:extLst>
                <a:ext uri="{FF2B5EF4-FFF2-40B4-BE49-F238E27FC236}">
                  <a16:creationId xmlns:a16="http://schemas.microsoft.com/office/drawing/2014/main" id="{231CBB05-EBD6-0142-7E4C-51A7DC7D7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sp>
        <p:nvSpPr>
          <p:cNvPr id="3" name="Google Shape;73;p4">
            <a:extLst>
              <a:ext uri="{FF2B5EF4-FFF2-40B4-BE49-F238E27FC236}">
                <a16:creationId xmlns:a16="http://schemas.microsoft.com/office/drawing/2014/main" id="{96B89051-F7F8-735E-4BD7-F23F5AEBECCA}"/>
              </a:ext>
            </a:extLst>
          </p:cNvPr>
          <p:cNvSpPr txBox="1"/>
          <p:nvPr/>
        </p:nvSpPr>
        <p:spPr>
          <a:xfrm>
            <a:off x="428967" y="2480435"/>
            <a:ext cx="6460802" cy="4196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metodología propuesta para el curso combina enfoques teóricos, prácticos y aplicados, diseñados específicamente para responder a las brechas de capital humano identificadas. El curso contempla clases sincrónicas en vivo: Cada unidad del curso se impartirá en sesiones en vivo a través de una plataforma virtual. Durante estas sesiones, los instructores presentarán los conceptos y técnicas clave, responderán a las preguntas de los participantes y fomentarán el debate y la reflexión sobre los temas del curso.</a:t>
            </a:r>
          </a:p>
          <a:p>
            <a:pPr algn="just"/>
            <a:endParaRPr lang="es-CL" b="1" dirty="0">
              <a:latin typeface="Aptos" panose="020B0004020202020204" pitchFamily="34" charset="0"/>
            </a:endParaRPr>
          </a:p>
          <a:p>
            <a:pPr algn="just"/>
            <a:r>
              <a:rPr lang="es-CL" b="1" dirty="0">
                <a:latin typeface="Aptos" panose="020B0004020202020204" pitchFamily="34" charset="0"/>
              </a:rPr>
              <a:t>La metodología combina: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Aptos" panose="020B0004020202020204" pitchFamily="34" charset="0"/>
              </a:rPr>
              <a:t>Estudios de Caso y Análisis</a:t>
            </a:r>
            <a:endParaRPr lang="es-CL" dirty="0">
              <a:latin typeface="Aptos" panose="020B00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Talleres y Ejercicios Prácticos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Asesoramiento y Retroalimentación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Recursos de Aprendizaje Adicionales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Evaluación y Reflexión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Acompañamiento y experiencia de participantes</a:t>
            </a:r>
            <a:endParaRPr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83;p4">
            <a:extLst>
              <a:ext uri="{FF2B5EF4-FFF2-40B4-BE49-F238E27FC236}">
                <a16:creationId xmlns:a16="http://schemas.microsoft.com/office/drawing/2014/main" id="{07625EE6-D065-A5BC-FAD9-5B598A0EF1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28638" y="6682950"/>
            <a:ext cx="6621462" cy="3468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just">
              <a:buNone/>
            </a:pPr>
            <a:r>
              <a:rPr lang="es-MX" sz="1500" dirty="0">
                <a:solidFill>
                  <a:schemeClr val="tx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Este programa tiene una duración de 116 horas cronológicas con </a:t>
            </a:r>
            <a:r>
              <a:rPr lang="es-MX" sz="1500" dirty="0">
                <a:solidFill>
                  <a:srgbClr val="FF0000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clases XX </a:t>
            </a:r>
            <a:r>
              <a:rPr lang="es-MX" sz="1500" dirty="0">
                <a:solidFill>
                  <a:schemeClr val="tx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veces por semana.</a:t>
            </a:r>
          </a:p>
          <a:p>
            <a:pPr marL="114300" lvl="0" indent="0" algn="just">
              <a:buNone/>
            </a:pPr>
            <a:r>
              <a:rPr lang="es-MX" sz="1500" dirty="0">
                <a:solidFill>
                  <a:schemeClr val="tx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Las clases se realizarán desde las </a:t>
            </a:r>
            <a:r>
              <a:rPr lang="es-MX" sz="1500" dirty="0">
                <a:solidFill>
                  <a:srgbClr val="FF0000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XX.00 hasta las XX horas</a:t>
            </a:r>
            <a:r>
              <a:rPr lang="es-MX" sz="1500" dirty="0">
                <a:solidFill>
                  <a:schemeClr val="tx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, horario que incluye 15 minutos de descanso</a:t>
            </a:r>
            <a:r>
              <a:rPr lang="es-ES" sz="1500" dirty="0">
                <a:solidFill>
                  <a:schemeClr val="tx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.</a:t>
            </a:r>
          </a:p>
          <a:p>
            <a:pPr marL="114300" lvl="0" indent="0" algn="just">
              <a:buNone/>
            </a:pPr>
            <a:r>
              <a:rPr lang="es-ES" sz="1500" dirty="0">
                <a:solidFill>
                  <a:schemeClr val="tx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El Inicio e las clases será </a:t>
            </a:r>
            <a:r>
              <a:rPr lang="es-ES" sz="1500" dirty="0">
                <a:solidFill>
                  <a:srgbClr val="FF0000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en XXX 2026, terminando en XXX 2027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4E58D9A-B476-7AEA-660C-D91F3614F4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3</a:t>
            </a:fld>
            <a:endParaRPr lang="es-MX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54795094-6E4F-DBD1-70CE-B90290917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>
            <a:extLst>
              <a:ext uri="{FF2B5EF4-FFF2-40B4-BE49-F238E27FC236}">
                <a16:creationId xmlns:a16="http://schemas.microsoft.com/office/drawing/2014/main" id="{901ECB2D-854B-465C-E896-C7AD95BD8B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04974" y="393880"/>
            <a:ext cx="3749725" cy="8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 b="1">
                <a:solidFill>
                  <a:schemeClr val="lt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¿Qué vas a aprender?</a:t>
            </a:r>
            <a:endParaRPr sz="2000" b="1">
              <a:solidFill>
                <a:schemeClr val="lt1"/>
              </a:solidFill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>
                <a:solidFill>
                  <a:schemeClr val="lt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Dale un vistazo al contenido:</a:t>
            </a:r>
            <a:endParaRPr sz="2000">
              <a:solidFill>
                <a:schemeClr val="lt1"/>
              </a:solidFill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>
            <a:extLst>
              <a:ext uri="{FF2B5EF4-FFF2-40B4-BE49-F238E27FC236}">
                <a16:creationId xmlns:a16="http://schemas.microsoft.com/office/drawing/2014/main" id="{A9117F17-3AF6-C01B-D64D-0A249CA68D2C}"/>
              </a:ext>
            </a:extLst>
          </p:cNvPr>
          <p:cNvSpPr txBox="1"/>
          <p:nvPr/>
        </p:nvSpPr>
        <p:spPr>
          <a:xfrm>
            <a:off x="1196696" y="258466"/>
            <a:ext cx="3132617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200" b="0" i="0" u="none" strike="noStrike" cap="none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Contenidos</a:t>
            </a:r>
            <a:endParaRPr dirty="0">
              <a:latin typeface="Aptos" panose="020B00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4400" b="1" i="0" u="none" strike="noStrike" cap="none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curso</a:t>
            </a:r>
            <a:endParaRPr sz="4400" b="1" i="0" u="none" strike="noStrike" cap="none" dirty="0">
              <a:solidFill>
                <a:srgbClr val="221E7C"/>
              </a:solidFill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</p:txBody>
      </p:sp>
      <p:cxnSp>
        <p:nvCxnSpPr>
          <p:cNvPr id="126" name="Google Shape;126;p6">
            <a:extLst>
              <a:ext uri="{FF2B5EF4-FFF2-40B4-BE49-F238E27FC236}">
                <a16:creationId xmlns:a16="http://schemas.microsoft.com/office/drawing/2014/main" id="{AD6F32AF-B143-9F25-49F1-2A1E90391464}"/>
              </a:ext>
            </a:extLst>
          </p:cNvPr>
          <p:cNvCxnSpPr>
            <a:cxnSpLocks/>
          </p:cNvCxnSpPr>
          <p:nvPr/>
        </p:nvCxnSpPr>
        <p:spPr>
          <a:xfrm>
            <a:off x="1196696" y="1081991"/>
            <a:ext cx="1862465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7" name="Google Shape;127;p6" descr="Círculo&#10;&#10;Descripción generada automáticamente">
            <a:extLst>
              <a:ext uri="{FF2B5EF4-FFF2-40B4-BE49-F238E27FC236}">
                <a16:creationId xmlns:a16="http://schemas.microsoft.com/office/drawing/2014/main" id="{C4CBDF0C-1766-15B7-A2A4-0D325243452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3994" y="263607"/>
            <a:ext cx="678155" cy="723856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6">
            <a:extLst>
              <a:ext uri="{FF2B5EF4-FFF2-40B4-BE49-F238E27FC236}">
                <a16:creationId xmlns:a16="http://schemas.microsoft.com/office/drawing/2014/main" id="{44BDC5F0-7835-62D1-490B-73ACBD368F14}"/>
              </a:ext>
            </a:extLst>
          </p:cNvPr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ptos" panose="020B0004020202020204" pitchFamily="34" charset="0"/>
              <a:sym typeface="Arial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69A40CD4-9FB1-07B0-A6E3-03BB5074E421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3" name="Imagen 2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1D86227C-E277-9C05-7CD2-8148CB087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4" name="Imagen 3" descr="Logotipo&#10;&#10;Descripción generada automáticamente">
              <a:extLst>
                <a:ext uri="{FF2B5EF4-FFF2-40B4-BE49-F238E27FC236}">
                  <a16:creationId xmlns:a16="http://schemas.microsoft.com/office/drawing/2014/main" id="{7F745C9A-FD88-6FC7-DFDA-817C2774A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sp>
        <p:nvSpPr>
          <p:cNvPr id="5" name="Rectángulo 4">
            <a:extLst>
              <a:ext uri="{FF2B5EF4-FFF2-40B4-BE49-F238E27FC236}">
                <a16:creationId xmlns:a16="http://schemas.microsoft.com/office/drawing/2014/main" id="{02FF9DAA-FD18-68FC-39E8-E5E27F721C4A}"/>
              </a:ext>
            </a:extLst>
          </p:cNvPr>
          <p:cNvSpPr/>
          <p:nvPr/>
        </p:nvSpPr>
        <p:spPr>
          <a:xfrm>
            <a:off x="392946" y="1828798"/>
            <a:ext cx="6922253" cy="49915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Fundamentos MMC y construcción industrializada.</a:t>
            </a:r>
          </a:p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Industrialización aplicada a sistemas constructivos en madera.</a:t>
            </a:r>
          </a:p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Ingeniería de detalle en sistemas industrializados.</a:t>
            </a:r>
          </a:p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Integración temprana y </a:t>
            </a:r>
            <a:r>
              <a:rPr lang="es-MX" sz="1800" dirty="0" err="1">
                <a:solidFill>
                  <a:schemeClr val="tx1"/>
                </a:solidFill>
                <a:latin typeface="Aptos" panose="020B0004020202020204" pitchFamily="34" charset="0"/>
              </a:rPr>
              <a:t>DfMA</a:t>
            </a: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Coordinación digital.</a:t>
            </a:r>
          </a:p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Planificación integrada.</a:t>
            </a:r>
          </a:p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Producción, logística y montaje.</a:t>
            </a:r>
          </a:p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Aseguramiento y control de calidad.</a:t>
            </a:r>
          </a:p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Desempeño y sostenibilidad.</a:t>
            </a:r>
          </a:p>
          <a:p>
            <a:pPr marL="342900" indent="-342900">
              <a:buFont typeface="+mj-lt"/>
              <a:buAutoNum type="arabicPeriod"/>
            </a:pPr>
            <a:r>
              <a:rPr lang="es-MX" sz="1800" dirty="0">
                <a:solidFill>
                  <a:schemeClr val="tx1"/>
                </a:solidFill>
                <a:latin typeface="Aptos" panose="020B0004020202020204" pitchFamily="34" charset="0"/>
              </a:rPr>
              <a:t>Taller aplicado.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EA8EAB-0589-4D80-397A-748E4EC358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0626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 txBox="1">
            <a:spLocks noGrp="1"/>
          </p:cNvSpPr>
          <p:nvPr>
            <p:ph type="title"/>
          </p:nvPr>
        </p:nvSpPr>
        <p:spPr>
          <a:xfrm>
            <a:off x="1904974" y="393880"/>
            <a:ext cx="3749725" cy="8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 b="1">
                <a:solidFill>
                  <a:schemeClr val="lt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¿Qué vas a aprender?</a:t>
            </a:r>
            <a:endParaRPr sz="2000" b="1">
              <a:solidFill>
                <a:schemeClr val="lt1"/>
              </a:solidFill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2000">
                <a:solidFill>
                  <a:schemeClr val="lt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Dale un vistazo al contenido:</a:t>
            </a:r>
            <a:endParaRPr sz="2000">
              <a:solidFill>
                <a:schemeClr val="lt1"/>
              </a:solidFill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6"/>
          <p:cNvSpPr txBox="1"/>
          <p:nvPr/>
        </p:nvSpPr>
        <p:spPr>
          <a:xfrm>
            <a:off x="1307953" y="1249911"/>
            <a:ext cx="3132617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600" b="0" i="0" u="none" strike="noStrike" cap="none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Este curso</a:t>
            </a:r>
            <a:endParaRPr dirty="0">
              <a:latin typeface="Aptos" panose="020B00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4400" b="1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p</a:t>
            </a:r>
            <a:r>
              <a:rPr lang="es-MX" sz="4400" b="1" i="0" u="none" strike="noStrike" cap="none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odrás lograr</a:t>
            </a:r>
            <a:endParaRPr dirty="0">
              <a:latin typeface="Aptos" panose="020B0004020202020204" pitchFamily="34" charset="0"/>
            </a:endParaRPr>
          </a:p>
        </p:txBody>
      </p:sp>
      <p:cxnSp>
        <p:nvCxnSpPr>
          <p:cNvPr id="149" name="Google Shape;149;p26"/>
          <p:cNvCxnSpPr>
            <a:cxnSpLocks/>
          </p:cNvCxnSpPr>
          <p:nvPr/>
        </p:nvCxnSpPr>
        <p:spPr>
          <a:xfrm>
            <a:off x="1378511" y="2080713"/>
            <a:ext cx="2401326" cy="12749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51" name="Google Shape;151;p26" descr="Forma, Círculo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01" y="1157898"/>
            <a:ext cx="467782" cy="935564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6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ptos" panose="020B0004020202020204" pitchFamily="34" charset="0"/>
              <a:sym typeface="Arial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2A3081DB-B6EA-4557-B8C1-C12DE08F6B60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6" name="Imagen 5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C0096F84-C633-824B-5428-58C6AFA1A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7" name="Imagen 6" descr="Logotipo&#10;&#10;Descripción generada automáticamente">
              <a:extLst>
                <a:ext uri="{FF2B5EF4-FFF2-40B4-BE49-F238E27FC236}">
                  <a16:creationId xmlns:a16="http://schemas.microsoft.com/office/drawing/2014/main" id="{633B5BD1-5F41-D826-B612-0115B1E38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2FD325A9-47FA-BD7B-1E18-E01D4AAC1B45}"/>
              </a:ext>
            </a:extLst>
          </p:cNvPr>
          <p:cNvSpPr txBox="1"/>
          <p:nvPr/>
        </p:nvSpPr>
        <p:spPr>
          <a:xfrm>
            <a:off x="755501" y="2551655"/>
            <a:ext cx="6400673" cy="6890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14300" indent="0" algn="just">
              <a:lnSpc>
                <a:spcPct val="115000"/>
              </a:lnSpc>
              <a:buClr>
                <a:schemeClr val="dk2"/>
              </a:buClr>
              <a:buSzPts val="1800"/>
              <a:buNone/>
              <a:defRPr sz="1600">
                <a:solidFill>
                  <a:schemeClr val="dk2"/>
                </a:solidFill>
                <a:latin typeface="Calibri"/>
                <a:ea typeface="Calibri"/>
                <a:cs typeface="Calibri"/>
              </a:defRPr>
            </a:lvl1pPr>
            <a:lvl2pPr marL="9144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lang="es-MX" sz="1400" dirty="0">
              <a:latin typeface="Aptos" panose="020B0004020202020204" pitchFamily="34" charset="0"/>
            </a:endParaRPr>
          </a:p>
          <a:p>
            <a:r>
              <a:rPr lang="es-MX" sz="1400" dirty="0">
                <a:latin typeface="Aptos" panose="020B0004020202020204" pitchFamily="34" charset="0"/>
              </a:rPr>
              <a:t>Formar capital humano con competencias aplicadas en coordinación temprana, diseño integrado y gestión de procesos constructivos industrializados, que habilite la adopción efectiva de Métodos Modernos de Construcción Sostenible (MMC), contribuyendo a la modernización productiva y sostenibilidad en la industria de la construcción basada en madera.</a:t>
            </a:r>
          </a:p>
          <a:p>
            <a:endParaRPr lang="es-MX" sz="1400" dirty="0">
              <a:latin typeface="Aptos" panose="020B0004020202020204" pitchFamily="34" charset="0"/>
            </a:endParaRPr>
          </a:p>
          <a:p>
            <a:endParaRPr lang="es-MX" sz="1400" dirty="0">
              <a:latin typeface="Aptos" panose="020B0004020202020204" pitchFamily="34" charset="0"/>
            </a:endParaRPr>
          </a:p>
          <a:p>
            <a:endParaRPr lang="es-MX" sz="1400" dirty="0">
              <a:latin typeface="Aptos" panose="020B0004020202020204" pitchFamily="34" charset="0"/>
            </a:endParaRPr>
          </a:p>
          <a:p>
            <a:endParaRPr lang="es-MX" sz="1400" dirty="0">
              <a:latin typeface="Aptos" panose="020B0004020202020204" pitchFamily="34" charset="0"/>
            </a:endParaRPr>
          </a:p>
          <a:p>
            <a:endParaRPr lang="es-MX" sz="1400" dirty="0">
              <a:latin typeface="Aptos" panose="020B0004020202020204" pitchFamily="34" charset="0"/>
            </a:endParaRPr>
          </a:p>
          <a:p>
            <a:r>
              <a:rPr lang="es-MX" sz="1400" dirty="0">
                <a:latin typeface="Aptos" panose="020B0004020202020204" pitchFamily="34" charset="0"/>
              </a:rPr>
              <a:t>Desarrollar y fortalecer habilidades de coordinación interdisciplinaria entre diseño, ingeniería, especialidades, prefabricación, logística, montaje y control técnico, mediante el uso de estándares comunes, definición de interfaces y gestión colaborativa de la información.</a:t>
            </a:r>
          </a:p>
          <a:p>
            <a:endParaRPr lang="es-MX" sz="1400" dirty="0">
              <a:latin typeface="Aptos" panose="020B0004020202020204" pitchFamily="34" charset="0"/>
            </a:endParaRPr>
          </a:p>
          <a:p>
            <a:r>
              <a:rPr lang="es-MX" sz="1400" dirty="0">
                <a:latin typeface="Aptos" panose="020B0004020202020204" pitchFamily="34" charset="0"/>
              </a:rPr>
              <a:t>– Capacitar en el uso aplicado de herramientas digitales colaborativas (BIM, planificación y gestión de información) para la coordinación temprana, el control de calidad, la trazabilidad y el aseguramiento de procesos industrializados en proyectos de construcción en madera.</a:t>
            </a:r>
          </a:p>
          <a:p>
            <a:endParaRPr lang="es-MX" sz="1400" dirty="0">
              <a:latin typeface="Aptos" panose="020B0004020202020204" pitchFamily="34" charset="0"/>
            </a:endParaRPr>
          </a:p>
          <a:p>
            <a:r>
              <a:rPr lang="es-MX" sz="1400" dirty="0">
                <a:latin typeface="Aptos" panose="020B0004020202020204" pitchFamily="34" charset="0"/>
              </a:rPr>
              <a:t>– Desarrollar competencias en técnicas de diseño integrado, </a:t>
            </a:r>
            <a:r>
              <a:rPr lang="es-MX" sz="1400" dirty="0" err="1">
                <a:latin typeface="Aptos" panose="020B0004020202020204" pitchFamily="34" charset="0"/>
              </a:rPr>
              <a:t>constructividad</a:t>
            </a:r>
            <a:r>
              <a:rPr lang="es-MX" sz="1400" dirty="0">
                <a:latin typeface="Aptos" panose="020B0004020202020204" pitchFamily="34" charset="0"/>
              </a:rPr>
              <a:t> y </a:t>
            </a:r>
            <a:r>
              <a:rPr lang="es-MX" sz="1400" dirty="0" err="1">
                <a:latin typeface="Aptos" panose="020B0004020202020204" pitchFamily="34" charset="0"/>
              </a:rPr>
              <a:t>DfMA</a:t>
            </a:r>
            <a:r>
              <a:rPr lang="es-MX" sz="1400" dirty="0">
                <a:latin typeface="Aptos" panose="020B0004020202020204" pitchFamily="34" charset="0"/>
              </a:rPr>
              <a:t> (</a:t>
            </a:r>
            <a:r>
              <a:rPr lang="es-MX" sz="1400" dirty="0" err="1">
                <a:latin typeface="Aptos" panose="020B0004020202020204" pitchFamily="34" charset="0"/>
              </a:rPr>
              <a:t>Design</a:t>
            </a:r>
            <a:r>
              <a:rPr lang="es-MX" sz="1400" dirty="0">
                <a:latin typeface="Aptos" panose="020B0004020202020204" pitchFamily="34" charset="0"/>
              </a:rPr>
              <a:t> </a:t>
            </a:r>
            <a:r>
              <a:rPr lang="es-MX" sz="1400" dirty="0" err="1">
                <a:latin typeface="Aptos" panose="020B0004020202020204" pitchFamily="34" charset="0"/>
              </a:rPr>
              <a:t>for</a:t>
            </a:r>
            <a:r>
              <a:rPr lang="es-MX" sz="1400" dirty="0">
                <a:latin typeface="Aptos" panose="020B0004020202020204" pitchFamily="34" charset="0"/>
              </a:rPr>
              <a:t> Manufacture and </a:t>
            </a:r>
            <a:r>
              <a:rPr lang="es-MX" sz="1400" dirty="0" err="1">
                <a:latin typeface="Aptos" panose="020B0004020202020204" pitchFamily="34" charset="0"/>
              </a:rPr>
              <a:t>Assembly</a:t>
            </a:r>
            <a:r>
              <a:rPr lang="es-MX" sz="1400" dirty="0">
                <a:latin typeface="Aptos" panose="020B0004020202020204" pitchFamily="34" charset="0"/>
              </a:rPr>
              <a:t>), orientadas al uso de plataformas de componentes industrializados en madera y a la optimización de procesos de fabricación, logística y montaje.</a:t>
            </a:r>
            <a:endParaRPr lang="es-CL" sz="1400" dirty="0">
              <a:latin typeface="Aptos" panose="020B0004020202020204" pitchFamily="34" charset="0"/>
            </a:endParaRPr>
          </a:p>
        </p:txBody>
      </p:sp>
      <p:sp>
        <p:nvSpPr>
          <p:cNvPr id="8" name="Google Shape;148;p26">
            <a:extLst>
              <a:ext uri="{FF2B5EF4-FFF2-40B4-BE49-F238E27FC236}">
                <a16:creationId xmlns:a16="http://schemas.microsoft.com/office/drawing/2014/main" id="{B54322E6-6B86-AFF4-781B-4FD7E3D3B89D}"/>
              </a:ext>
            </a:extLst>
          </p:cNvPr>
          <p:cNvSpPr txBox="1"/>
          <p:nvPr/>
        </p:nvSpPr>
        <p:spPr>
          <a:xfrm>
            <a:off x="1142346" y="2403482"/>
            <a:ext cx="3132617" cy="638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200" b="1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Objetivos general</a:t>
            </a:r>
            <a:endParaRPr dirty="0">
              <a:latin typeface="Aptos" panose="020B0004020202020204" pitchFamily="34" charset="0"/>
            </a:endParaRPr>
          </a:p>
        </p:txBody>
      </p:sp>
      <p:pic>
        <p:nvPicPr>
          <p:cNvPr id="10" name="Google Shape;173;p27" descr="Patrón de fondo&#10;&#10;Descripción generada automáticamente">
            <a:extLst>
              <a:ext uri="{FF2B5EF4-FFF2-40B4-BE49-F238E27FC236}">
                <a16:creationId xmlns:a16="http://schemas.microsoft.com/office/drawing/2014/main" id="{3663B91A-02DD-00CF-E7EE-416F98F7F028}"/>
              </a:ext>
            </a:extLst>
          </p:cNvPr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55501" y="2407939"/>
            <a:ext cx="305907" cy="46583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8;p26">
            <a:extLst>
              <a:ext uri="{FF2B5EF4-FFF2-40B4-BE49-F238E27FC236}">
                <a16:creationId xmlns:a16="http://schemas.microsoft.com/office/drawing/2014/main" id="{0F5B111B-3FE7-B575-9F4C-F8966A44DC76}"/>
              </a:ext>
            </a:extLst>
          </p:cNvPr>
          <p:cNvSpPr txBox="1"/>
          <p:nvPr/>
        </p:nvSpPr>
        <p:spPr>
          <a:xfrm>
            <a:off x="1142346" y="4856300"/>
            <a:ext cx="5661828" cy="638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200" b="1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Resultados de aprendizaje esperados</a:t>
            </a:r>
            <a:endParaRPr dirty="0">
              <a:latin typeface="Aptos" panose="020B0004020202020204" pitchFamily="34" charset="0"/>
            </a:endParaRPr>
          </a:p>
        </p:txBody>
      </p:sp>
      <p:pic>
        <p:nvPicPr>
          <p:cNvPr id="15" name="Google Shape;173;p27" descr="Patrón de fondo&#10;&#10;Descripción generada automáticamente">
            <a:extLst>
              <a:ext uri="{FF2B5EF4-FFF2-40B4-BE49-F238E27FC236}">
                <a16:creationId xmlns:a16="http://schemas.microsoft.com/office/drawing/2014/main" id="{0C105EEE-7A83-0C8D-8D3C-69D1E2CAEA6C}"/>
              </a:ext>
            </a:extLst>
          </p:cNvPr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55501" y="4746458"/>
            <a:ext cx="305907" cy="4658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F4E8C48D-373A-D545-B967-E2657DCE27D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5</a:t>
            </a:fld>
            <a:endParaRPr lang="es-MX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7"/>
          <p:cNvSpPr txBox="1"/>
          <p:nvPr/>
        </p:nvSpPr>
        <p:spPr>
          <a:xfrm>
            <a:off x="1331565" y="1278708"/>
            <a:ext cx="5054876" cy="79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3600" b="0" i="0" u="none" strike="noStrike" cap="none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Ventajas de</a:t>
            </a:r>
            <a:endParaRPr dirty="0">
              <a:latin typeface="Aptos" panose="020B00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MX" sz="4400" b="1" i="0" u="none" strike="noStrike" cap="none" dirty="0">
                <a:solidFill>
                  <a:srgbClr val="221E7C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cursar este diplomado</a:t>
            </a:r>
            <a:endParaRPr dirty="0">
              <a:latin typeface="Aptos" panose="020B0004020202020204" pitchFamily="34" charset="0"/>
            </a:endParaRPr>
          </a:p>
        </p:txBody>
      </p:sp>
      <p:cxnSp>
        <p:nvCxnSpPr>
          <p:cNvPr id="167" name="Google Shape;167;p27"/>
          <p:cNvCxnSpPr>
            <a:cxnSpLocks/>
          </p:cNvCxnSpPr>
          <p:nvPr/>
        </p:nvCxnSpPr>
        <p:spPr>
          <a:xfrm>
            <a:off x="1403573" y="2061384"/>
            <a:ext cx="4125421" cy="0"/>
          </a:xfrm>
          <a:prstGeom prst="straightConnector1">
            <a:avLst/>
          </a:prstGeom>
          <a:noFill/>
          <a:ln w="31750" cap="flat" cmpd="sng">
            <a:solidFill>
              <a:srgbClr val="221E7C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9" name="Google Shape;169;p27" descr="Imagen que contiene Forma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309" y="1318769"/>
            <a:ext cx="749891" cy="800426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7"/>
          <p:cNvSpPr txBox="1"/>
          <p:nvPr/>
        </p:nvSpPr>
        <p:spPr>
          <a:xfrm>
            <a:off x="469309" y="2688610"/>
            <a:ext cx="6621059" cy="489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95000"/>
              </a:lnSpc>
              <a:spcBef>
                <a:spcPts val="1200"/>
              </a:spcBef>
              <a:buSzPts val="275"/>
            </a:pPr>
            <a:endParaRPr sz="1300" b="0" i="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7"/>
          <p:cNvSpPr/>
          <p:nvPr/>
        </p:nvSpPr>
        <p:spPr>
          <a:xfrm>
            <a:off x="-80682" y="10441159"/>
            <a:ext cx="7640358" cy="305347"/>
          </a:xfrm>
          <a:prstGeom prst="rect">
            <a:avLst/>
          </a:prstGeom>
          <a:solidFill>
            <a:srgbClr val="221E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2" name="Google Shape;172;p27"/>
          <p:cNvGrpSpPr/>
          <p:nvPr/>
        </p:nvGrpSpPr>
        <p:grpSpPr>
          <a:xfrm>
            <a:off x="5528995" y="9578235"/>
            <a:ext cx="1382725" cy="465833"/>
            <a:chOff x="5303195" y="9882409"/>
            <a:chExt cx="1187667" cy="400119"/>
          </a:xfrm>
        </p:grpSpPr>
        <p:pic>
          <p:nvPicPr>
            <p:cNvPr id="173" name="Google Shape;173;p27" descr="Patrón de fondo&#10;&#10;Descripción generada automáticamente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6228109" y="9882409"/>
              <a:ext cx="262753" cy="40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Google Shape;174;p27" descr="Patrón de fondo&#10;&#10;Descripción generada automáticamente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5776930" y="9882409"/>
              <a:ext cx="262753" cy="40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5" name="Google Shape;175;p27" descr="Patrón de fondo&#10;&#10;Descripción generada automáticamente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5303195" y="9882409"/>
              <a:ext cx="262753" cy="40011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CFE010F5-9FA8-655C-775A-ED13C357A195}"/>
              </a:ext>
            </a:extLst>
          </p:cNvPr>
          <p:cNvGrpSpPr/>
          <p:nvPr/>
        </p:nvGrpSpPr>
        <p:grpSpPr>
          <a:xfrm>
            <a:off x="4224683" y="136474"/>
            <a:ext cx="3186057" cy="945517"/>
            <a:chOff x="3514994" y="541456"/>
            <a:chExt cx="3585792" cy="1095785"/>
          </a:xfrm>
        </p:grpSpPr>
        <p:pic>
          <p:nvPicPr>
            <p:cNvPr id="6" name="Imagen 5" descr="Texto, Logotipo&#10;&#10;Descripción generada automáticamente con confianza media">
              <a:extLst>
                <a:ext uri="{FF2B5EF4-FFF2-40B4-BE49-F238E27FC236}">
                  <a16:creationId xmlns:a16="http://schemas.microsoft.com/office/drawing/2014/main" id="{C978B19A-9475-CC5F-2DEB-DE220BA0E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63056" y="695054"/>
              <a:ext cx="1637730" cy="845935"/>
            </a:xfrm>
            <a:prstGeom prst="rect">
              <a:avLst/>
            </a:prstGeom>
          </p:spPr>
        </p:pic>
        <p:pic>
          <p:nvPicPr>
            <p:cNvPr id="7" name="Imagen 6" descr="Logotipo&#10;&#10;Descripción generada automáticamente">
              <a:extLst>
                <a:ext uri="{FF2B5EF4-FFF2-40B4-BE49-F238E27FC236}">
                  <a16:creationId xmlns:a16="http://schemas.microsoft.com/office/drawing/2014/main" id="{A857942E-77B7-E4CE-3A74-3EF21395AA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4994" y="541456"/>
              <a:ext cx="1948062" cy="1095785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24F73B85-A167-659B-9BE8-9B8DEB4AB997}"/>
              </a:ext>
            </a:extLst>
          </p:cNvPr>
          <p:cNvSpPr txBox="1"/>
          <p:nvPr/>
        </p:nvSpPr>
        <p:spPr>
          <a:xfrm>
            <a:off x="385441" y="2119195"/>
            <a:ext cx="6875625" cy="735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14300" indent="0" algn="just">
              <a:lnSpc>
                <a:spcPct val="115000"/>
              </a:lnSpc>
              <a:buClr>
                <a:schemeClr val="dk2"/>
              </a:buClr>
              <a:buSzPts val="1800"/>
              <a:buNone/>
              <a:defRPr sz="1600">
                <a:solidFill>
                  <a:schemeClr val="dk2"/>
                </a:solidFill>
                <a:latin typeface="Calibri"/>
                <a:ea typeface="Calibri"/>
                <a:cs typeface="Calibri"/>
              </a:defRPr>
            </a:lvl1pPr>
            <a:lvl2pPr marL="9144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indent="-317500">
              <a:lnSpc>
                <a:spcPct val="115000"/>
              </a:lnSpc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indent="-317500">
              <a:lnSpc>
                <a:spcPct val="115000"/>
              </a:lnSpc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indent="-317500">
              <a:lnSpc>
                <a:spcPct val="115000"/>
              </a:lnSpc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s-C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70E8FC6-7F70-0506-D7E4-CE03499ED9FF}"/>
              </a:ext>
            </a:extLst>
          </p:cNvPr>
          <p:cNvSpPr txBox="1"/>
          <p:nvPr/>
        </p:nvSpPr>
        <p:spPr>
          <a:xfrm>
            <a:off x="588936" y="2234857"/>
            <a:ext cx="6322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CL" sz="1600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sz="1600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92B478C-1D75-AAD2-36BD-1F8A6A8D6D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6</a:t>
            </a:fld>
            <a:endParaRPr lang="es-MX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1E7C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"/>
          <p:cNvSpPr txBox="1">
            <a:spLocks noGrp="1"/>
          </p:cNvSpPr>
          <p:nvPr>
            <p:ph type="ctrTitle"/>
          </p:nvPr>
        </p:nvSpPr>
        <p:spPr>
          <a:xfrm>
            <a:off x="1921275" y="3782164"/>
            <a:ext cx="5450196" cy="99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6666"/>
              <a:buNone/>
            </a:pPr>
            <a:r>
              <a:rPr lang="es-MX" sz="4000" dirty="0">
                <a:solidFill>
                  <a:schemeClr val="lt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Postula en </a:t>
            </a:r>
            <a:r>
              <a:rPr lang="es-MX" sz="1800" dirty="0">
                <a:solidFill>
                  <a:schemeClr val="lt1"/>
                </a:solidFill>
                <a:latin typeface="Aptos" panose="020B0004020202020204" pitchFamily="34" charset="0"/>
                <a:ea typeface="Calibri"/>
                <a:cs typeface="Calibri"/>
                <a:sym typeface="Calibri"/>
              </a:rPr>
              <a:t>https://www.corfo.cl/sites/becascapitalhumano/home</a:t>
            </a:r>
            <a:endParaRPr sz="1800" b="1" dirty="0">
              <a:solidFill>
                <a:schemeClr val="lt1"/>
              </a:solidFill>
              <a:latin typeface="Aptos" panose="020B0004020202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194" name="Google Shape;194;p13" descr="Patrón de fondo&#10;&#10;Descripción generada automáticamente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713" y="3993180"/>
            <a:ext cx="601409" cy="550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 descr="Texto&#10;&#10;Descripción generada automáticamente con confianza baja">
            <a:extLst>
              <a:ext uri="{FF2B5EF4-FFF2-40B4-BE49-F238E27FC236}">
                <a16:creationId xmlns:a16="http://schemas.microsoft.com/office/drawing/2014/main" id="{DE284670-BD9C-4BC1-AB96-EAEADB59CD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776" y="230049"/>
            <a:ext cx="1242815" cy="641950"/>
          </a:xfrm>
          <a:prstGeom prst="rect">
            <a:avLst/>
          </a:prstGeom>
        </p:spPr>
      </p:pic>
      <p:pic>
        <p:nvPicPr>
          <p:cNvPr id="7" name="Imagen 6" descr="Aplicación&#10;&#10;Descripción generada automáticamente con confianza baja">
            <a:extLst>
              <a:ext uri="{FF2B5EF4-FFF2-40B4-BE49-F238E27FC236}">
                <a16:creationId xmlns:a16="http://schemas.microsoft.com/office/drawing/2014/main" id="{A83BE40B-DBB0-5701-18E6-4E8BEFF5AE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4961" y="201482"/>
            <a:ext cx="1242815" cy="69908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c40ce4-a236-483c-90cb-bc9aeae63f8c" xsi:nil="true"/>
    <lcf76f155ced4ddcb4097134ff3c332f xmlns="8b37f243-936a-45f9-8eb1-fce2d54456d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250039F964FB47AB0C9EEFD71691A2" ma:contentTypeVersion="19" ma:contentTypeDescription="Crear nuevo documento." ma:contentTypeScope="" ma:versionID="800669d278c4c17980e8235ff8941508">
  <xsd:schema xmlns:xsd="http://www.w3.org/2001/XMLSchema" xmlns:xs="http://www.w3.org/2001/XMLSchema" xmlns:p="http://schemas.microsoft.com/office/2006/metadata/properties" xmlns:ns2="8b37f243-936a-45f9-8eb1-fce2d54456dd" xmlns:ns3="2cc40ce4-a236-483c-90cb-bc9aeae63f8c" targetNamespace="http://schemas.microsoft.com/office/2006/metadata/properties" ma:root="true" ma:fieldsID="ac1a7d9c4927f13f51b3e7980fb43f35" ns2:_="" ns3:_="">
    <xsd:import namespace="8b37f243-936a-45f9-8eb1-fce2d54456dd"/>
    <xsd:import namespace="2cc40ce4-a236-483c-90cb-bc9aeae63f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37f243-936a-45f9-8eb1-fce2d54456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6930227d-965d-4741-b43f-4ac5cbdeb3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40ce4-a236-483c-90cb-bc9aeae63f8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e102f7e-145a-4679-a298-573b8b168604}" ma:internalName="TaxCatchAll" ma:showField="CatchAllData" ma:web="2cc40ce4-a236-483c-90cb-bc9aeae63f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BC96FFE-6284-4572-AF99-F8775247E077}">
  <ds:schemaRefs>
    <ds:schemaRef ds:uri="http://schemas.microsoft.com/office/2006/metadata/properties"/>
    <ds:schemaRef ds:uri="http://schemas.microsoft.com/office/infopath/2007/PartnerControls"/>
    <ds:schemaRef ds:uri="2cc40ce4-a236-483c-90cb-bc9aeae63f8c"/>
    <ds:schemaRef ds:uri="8b37f243-936a-45f9-8eb1-fce2d54456dd"/>
  </ds:schemaRefs>
</ds:datastoreItem>
</file>

<file path=customXml/itemProps2.xml><?xml version="1.0" encoding="utf-8"?>
<ds:datastoreItem xmlns:ds="http://schemas.openxmlformats.org/officeDocument/2006/customXml" ds:itemID="{EBB9DC9A-1382-477B-8ECD-933F43D78D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66F81B-7A95-43E4-AEA3-E9C812D469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37f243-936a-45f9-8eb1-fce2d54456dd"/>
    <ds:schemaRef ds:uri="2cc40ce4-a236-483c-90cb-bc9aeae63f8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2989</TotalTime>
  <Words>736</Words>
  <Application>Microsoft Macintosh PowerPoint</Application>
  <PresentationFormat>Personalizado</PresentationFormat>
  <Paragraphs>64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Aptos</vt:lpstr>
      <vt:lpstr>Arial</vt:lpstr>
      <vt:lpstr>Calibri</vt:lpstr>
      <vt:lpstr>Simple Light</vt:lpstr>
      <vt:lpstr>Presentación de PowerPoint</vt:lpstr>
      <vt:lpstr>Presentación de PowerPoint</vt:lpstr>
      <vt:lpstr>Presentación de PowerPoint</vt:lpstr>
      <vt:lpstr>¿Qué vas a aprender? Dale un vistazo al contenido:</vt:lpstr>
      <vt:lpstr>¿Qué vas a aprender? Dale un vistazo al contenido:</vt:lpstr>
      <vt:lpstr>Presentación de PowerPoint</vt:lpstr>
      <vt:lpstr>Postula en https://www.corfo.cl/sites/becascapitalhumano/home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CDSR4</dc:creator>
  <cp:lastModifiedBy>Ana Maria Barrientos Figueroa</cp:lastModifiedBy>
  <cp:revision>38</cp:revision>
  <dcterms:modified xsi:type="dcterms:W3CDTF">2026-08-28T17:54:57Z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0x010100CF250039F964FB47AB0C9EEFD71691A2</vt:lpwstr>
  </property>
</Properties>
</file>